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22" r:id="rId2"/>
    <p:sldMasterId id="2147483834" r:id="rId3"/>
    <p:sldMasterId id="2147483852" r:id="rId4"/>
    <p:sldMasterId id="2147483882" r:id="rId5"/>
    <p:sldMasterId id="2147483900" r:id="rId6"/>
  </p:sldMasterIdLst>
  <p:notesMasterIdLst>
    <p:notesMasterId r:id="rId13"/>
  </p:notesMasterIdLst>
  <p:sldIdLst>
    <p:sldId id="258" r:id="rId7"/>
    <p:sldId id="256" r:id="rId8"/>
    <p:sldId id="257" r:id="rId9"/>
    <p:sldId id="259" r:id="rId10"/>
    <p:sldId id="261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1986" autoAdjust="0"/>
  </p:normalViewPr>
  <p:slideViewPr>
    <p:cSldViewPr snapToGrid="0">
      <p:cViewPr>
        <p:scale>
          <a:sx n="75" d="100"/>
          <a:sy n="75" d="100"/>
        </p:scale>
        <p:origin x="7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03:03:52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5C7A-5C5D-4CEB-99BA-25704B836A7A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116-0DC6-407A-BC1C-8D475BA17D8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55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9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29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514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67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93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174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7257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67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25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79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2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52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1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96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55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02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8818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900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99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867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1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4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68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112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51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30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24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963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9716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453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473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5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92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97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04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9044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89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733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948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715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3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18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80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549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5770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252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84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2511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9736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085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8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680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53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418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4245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842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217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17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992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1964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798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39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981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170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5752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05437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763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1821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21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1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36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681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43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361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24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7967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1853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101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020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91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932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585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21265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3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297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688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89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028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9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881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22-04-2021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50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6530" y="4600074"/>
            <a:ext cx="3821723" cy="2003926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s-ES" sz="1800" dirty="0"/>
              <a:t>Integrantes:   Alonso Robledo</a:t>
            </a:r>
            <a:br>
              <a:rPr lang="es-ES" sz="1800" dirty="0"/>
            </a:br>
            <a:r>
              <a:rPr lang="es-ES" sz="1800" dirty="0"/>
              <a:t>	   Gonzalo Astorga</a:t>
            </a:r>
            <a:br>
              <a:rPr lang="es-ES" sz="1800" dirty="0"/>
            </a:br>
            <a:r>
              <a:rPr lang="es-ES" sz="1800" dirty="0"/>
              <a:t>Asignatura:    Investigación de Operaciones</a:t>
            </a:r>
            <a:br>
              <a:rPr lang="es-ES" sz="1800" dirty="0"/>
            </a:br>
            <a:r>
              <a:rPr lang="es-ES" sz="1800" dirty="0"/>
              <a:t>Profesor:      Ricardo Soto</a:t>
            </a:r>
            <a:br>
              <a:rPr lang="es-ES" sz="1800" dirty="0"/>
            </a:br>
            <a:r>
              <a:rPr lang="es-ES" sz="1800" dirty="0"/>
              <a:t>	 Leslie Pérez</a:t>
            </a:r>
            <a:br>
              <a:rPr lang="es-ES" sz="1800" dirty="0"/>
            </a:br>
            <a:endParaRPr lang="es-CL" sz="1800" dirty="0"/>
          </a:p>
        </p:txBody>
      </p:sp>
      <p:pic>
        <p:nvPicPr>
          <p:cNvPr id="3" name="Imagen 2" descr="Imagen que contiene mesa, tabla, cuarto de hospital&#10;&#10;Descripción generada automáticamente">
            <a:extLst>
              <a:ext uri="{FF2B5EF4-FFF2-40B4-BE49-F238E27FC236}">
                <a16:creationId xmlns:a16="http://schemas.microsoft.com/office/drawing/2014/main" id="{D0B589F7-CB17-421D-9BCE-258BC119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" y="740788"/>
            <a:ext cx="5577466" cy="4861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B4C7793-680E-40CF-B9EC-CF69956CF86A}"/>
              </a:ext>
            </a:extLst>
          </p:cNvPr>
          <p:cNvSpPr/>
          <p:nvPr/>
        </p:nvSpPr>
        <p:spPr>
          <a:xfrm>
            <a:off x="7655026" y="1850712"/>
            <a:ext cx="19287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14:cNvPr>
              <p14:cNvContentPartPr/>
              <p14:nvPr/>
            </p14:nvContentPartPr>
            <p14:xfrm>
              <a:off x="481860" y="-130872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" y="-1317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ego, juguete, tabla, pastel&#10;&#10;Descripción generada automáticamente">
            <a:extLst>
              <a:ext uri="{FF2B5EF4-FFF2-40B4-BE49-F238E27FC236}">
                <a16:creationId xmlns:a16="http://schemas.microsoft.com/office/drawing/2014/main" id="{F15D4DA1-8A85-4418-93BB-EFDF3289B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2" r="-3274"/>
          <a:stretch/>
        </p:blipFill>
        <p:spPr>
          <a:xfrm>
            <a:off x="-397742" y="-942136"/>
            <a:ext cx="13313642" cy="7998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26D94B-292F-4AC7-972A-7AC86C06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000" y="3057015"/>
            <a:ext cx="12319000" cy="867533"/>
          </a:xfrm>
        </p:spPr>
        <p:txBody>
          <a:bodyPr>
            <a:normAutofit fontScale="90000"/>
          </a:bodyPr>
          <a:lstStyle/>
          <a:p>
            <a:pPr algn="ctr">
              <a:spcBef>
                <a:spcPts val="500"/>
              </a:spcBef>
            </a:pPr>
            <a:r>
              <a:rPr lang="es-CL" sz="6100" b="1" spc="1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Celdas de Manufactura</a:t>
            </a:r>
            <a:endParaRPr lang="es-CL" sz="6100" b="1" spc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72" y="-54586"/>
            <a:ext cx="9144000" cy="1883386"/>
          </a:xfrm>
        </p:spPr>
        <p:txBody>
          <a:bodyPr>
            <a:normAutofit/>
          </a:bodyPr>
          <a:lstStyle/>
          <a:p>
            <a:r>
              <a:rPr lang="es-CL" sz="4000" b="1" dirty="0"/>
              <a:t>Manufacturing Cell Design Problem </a:t>
            </a:r>
            <a:r>
              <a:rPr lang="es-CL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(MCDP)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EBA36B9B-5950-461E-974C-FC3DA582E303}"/>
              </a:ext>
            </a:extLst>
          </p:cNvPr>
          <p:cNvSpPr txBox="1">
            <a:spLocks/>
          </p:cNvSpPr>
          <p:nvPr/>
        </p:nvSpPr>
        <p:spPr>
          <a:xfrm>
            <a:off x="-1324303" y="1828800"/>
            <a:ext cx="9144000" cy="60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chemeClr val="tx2">
                    <a:lumMod val="90000"/>
                  </a:schemeClr>
                </a:solidFill>
              </a:rPr>
              <a:t>Problema de diseño de celdas de manufactura</a:t>
            </a:r>
            <a:endParaRPr lang="es-CL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Imagen 7" descr="Dibujo de ingeniería&#10;&#10;Descripción generada automáticamente">
            <a:extLst>
              <a:ext uri="{FF2B5EF4-FFF2-40B4-BE49-F238E27FC236}">
                <a16:creationId xmlns:a16="http://schemas.microsoft.com/office/drawing/2014/main" id="{456EABDB-DFCF-47FB-8DFB-57294B293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1" y="1828800"/>
            <a:ext cx="89328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/>
              <a:t>Modelo matemático</a:t>
            </a:r>
            <a:endParaRPr lang="es-CL" sz="3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1D8A678-1651-48EE-A375-3818FE33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6C5FB115-7BF5-4EFF-8B7B-46259E057F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18" b="66076"/>
          <a:stretch/>
        </p:blipFill>
        <p:spPr>
          <a:xfrm>
            <a:off x="2821213" y="2085030"/>
            <a:ext cx="5880157" cy="339313"/>
          </a:xfrm>
          <a:prstGeom prst="rect">
            <a:avLst/>
          </a:prstGeom>
          <a:effectLst/>
        </p:spPr>
      </p:pic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D3982B1B-1214-43FD-B39B-69F680AC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2" y="3428999"/>
            <a:ext cx="5863883" cy="3373789"/>
          </a:xfrm>
          <a:prstGeom prst="rect">
            <a:avLst/>
          </a:prstGeom>
          <a:effectLst/>
        </p:spPr>
      </p:pic>
      <p:pic>
        <p:nvPicPr>
          <p:cNvPr id="20" name="Imagen 19" descr="Texto&#10;&#10;Descripción generada automáticamente">
            <a:extLst>
              <a:ext uri="{FF2B5EF4-FFF2-40B4-BE49-F238E27FC236}">
                <a16:creationId xmlns:a16="http://schemas.microsoft.com/office/drawing/2014/main" id="{CDD29511-A536-42E2-BA53-3CA1937110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51" b="49483"/>
          <a:stretch/>
        </p:blipFill>
        <p:spPr>
          <a:xfrm>
            <a:off x="1894845" y="2185404"/>
            <a:ext cx="5880150" cy="903945"/>
          </a:xfrm>
          <a:prstGeom prst="rect">
            <a:avLst/>
          </a:prstGeom>
          <a:effectLst/>
        </p:spPr>
      </p:pic>
      <p:pic>
        <p:nvPicPr>
          <p:cNvPr id="22" name="Imagen 21" descr="Texto&#10;&#10;Descripción generada automáticamente">
            <a:extLst>
              <a:ext uri="{FF2B5EF4-FFF2-40B4-BE49-F238E27FC236}">
                <a16:creationId xmlns:a16="http://schemas.microsoft.com/office/drawing/2014/main" id="{E32B2788-25A0-420F-A2E8-8C867BDA89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77" b="42117"/>
          <a:stretch/>
        </p:blipFill>
        <p:spPr>
          <a:xfrm>
            <a:off x="2821213" y="3155622"/>
            <a:ext cx="5880157" cy="339313"/>
          </a:xfrm>
          <a:prstGeom prst="rect">
            <a:avLst/>
          </a:prstGeom>
          <a:effectLst/>
        </p:spPr>
      </p:pic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92E693C0-E61E-4CB0-8832-AD8BD81BE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4" b="26486"/>
          <a:stretch/>
        </p:blipFill>
        <p:spPr>
          <a:xfrm>
            <a:off x="1788246" y="3218029"/>
            <a:ext cx="5880148" cy="870206"/>
          </a:xfrm>
          <a:prstGeom prst="rect">
            <a:avLst/>
          </a:prstGeom>
          <a:effectLst/>
        </p:spPr>
      </p:pic>
      <p:pic>
        <p:nvPicPr>
          <p:cNvPr id="26" name="Imagen 25" descr="Texto&#10;&#10;Descripción generada automáticamente">
            <a:extLst>
              <a:ext uri="{FF2B5EF4-FFF2-40B4-BE49-F238E27FC236}">
                <a16:creationId xmlns:a16="http://schemas.microsoft.com/office/drawing/2014/main" id="{C1BF0054-0EB0-4951-B626-7686C9948B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2" b="17411"/>
          <a:stretch/>
        </p:blipFill>
        <p:spPr>
          <a:xfrm>
            <a:off x="2821214" y="4132543"/>
            <a:ext cx="5880144" cy="431045"/>
          </a:xfrm>
          <a:prstGeom prst="rect">
            <a:avLst/>
          </a:prstGeom>
          <a:effectLst/>
        </p:spPr>
      </p:pic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B472B571-61CA-4328-AE78-3378005CEA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04" b="-2717"/>
          <a:stretch/>
        </p:blipFill>
        <p:spPr>
          <a:xfrm>
            <a:off x="1694511" y="4364771"/>
            <a:ext cx="5880150" cy="104542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70927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410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47D177-EC72-4560-800F-2DCD9F53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813" y="639097"/>
            <a:ext cx="3736257" cy="368601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Casos reales</a:t>
            </a:r>
            <a:endParaRPr lang="es-CL" sz="6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B8A80-9187-40DD-99BC-2437EF8C1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8E061-DB3A-4061-8101-5E4486AC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r="13955" b="-2"/>
          <a:stretch/>
        </p:blipFill>
        <p:spPr>
          <a:xfrm>
            <a:off x="3789574" y="10"/>
            <a:ext cx="3629320" cy="3355932"/>
          </a:xfrm>
          <a:prstGeom prst="rect">
            <a:avLst/>
          </a:prstGeom>
        </p:spPr>
      </p:pic>
      <p:pic>
        <p:nvPicPr>
          <p:cNvPr id="6" name="Imagen 5" descr="Un tren en la vía pública con edificios de fondo&#10;&#10;Descripción generada automáticamente con confianza baja">
            <a:extLst>
              <a:ext uri="{FF2B5EF4-FFF2-40B4-BE49-F238E27FC236}">
                <a16:creationId xmlns:a16="http://schemas.microsoft.com/office/drawing/2014/main" id="{8D2CED59-A1E4-4C1F-990C-12C9D815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19040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325C8-8BF3-48CB-B10F-B02D9ACD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6">
            <a:extLst>
              <a:ext uri="{FF2B5EF4-FFF2-40B4-BE49-F238E27FC236}">
                <a16:creationId xmlns:a16="http://schemas.microsoft.com/office/drawing/2014/main" id="{2AA1D355-9E6B-4B04-A5BF-A263AF44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DF044F3-1DA9-46ED-B8BC-1581F2AC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5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241</TotalTime>
  <Words>55</Words>
  <Application>Microsoft Office PowerPoint</Application>
  <PresentationFormat>Panorámica</PresentationFormat>
  <Paragraphs>12</Paragraphs>
  <Slides>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6</vt:i4>
      </vt:variant>
    </vt:vector>
  </HeadingPairs>
  <TitlesOfParts>
    <vt:vector size="18" baseType="lpstr">
      <vt:lpstr>Arial</vt:lpstr>
      <vt:lpstr>Arial</vt:lpstr>
      <vt:lpstr>Calibri</vt:lpstr>
      <vt:lpstr>Calibri Light</vt:lpstr>
      <vt:lpstr>Century Gothic</vt:lpstr>
      <vt:lpstr>Wingdings 3</vt:lpstr>
      <vt:lpstr>Sector</vt:lpstr>
      <vt:lpstr>1_Retrospección</vt:lpstr>
      <vt:lpstr>1_Ion</vt:lpstr>
      <vt:lpstr>Retrospección</vt:lpstr>
      <vt:lpstr>2_Ion</vt:lpstr>
      <vt:lpstr>Ion</vt:lpstr>
      <vt:lpstr>Integrantes:   Alonso Robledo     Gonzalo Astorga Asignatura:    Investigación de Operaciones Profesor:      Ricardo Soto   Leslie Pérez </vt:lpstr>
      <vt:lpstr>Celdas de Manufactura</vt:lpstr>
      <vt:lpstr>Manufacturing Cell Design Problem (MCDP)</vt:lpstr>
      <vt:lpstr>Modelo matemático</vt:lpstr>
      <vt:lpstr>Instancia del problema</vt:lpstr>
      <vt:lpstr>Casos reales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Astorga Castillo</dc:creator>
  <cp:lastModifiedBy>Gonzalo Astorga Castillo</cp:lastModifiedBy>
  <cp:revision>11</cp:revision>
  <dcterms:created xsi:type="dcterms:W3CDTF">2021-04-22T00:05:09Z</dcterms:created>
  <dcterms:modified xsi:type="dcterms:W3CDTF">2021-04-22T04:25:33Z</dcterms:modified>
</cp:coreProperties>
</file>